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2"/>
  </p:notesMasterIdLst>
  <p:handoutMasterIdLst>
    <p:handoutMasterId r:id="rId33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12192000" cy="685800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A04EB1-DEE7-4AC0-9027-E9542082B0BD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none" sz="1400" b="0" i="0" u="none" strike="noStrike" kern="1200">
              <a:ln>
                <a:noFill/>
              </a:ln>
              <a:latin typeface="Arimo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A40B8F-456C-466F-B90C-33B22F6BE4F6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none" sz="1400" b="0" i="0" u="none" strike="noStrike" kern="1200">
              <a:ln>
                <a:noFill/>
              </a:ln>
              <a:latin typeface="Arimo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144317-685B-4A13-BE85-D5204A7CCF4A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none" sz="1400" b="0" i="0" u="none" strike="noStrike" kern="1200">
              <a:ln>
                <a:noFill/>
              </a:ln>
              <a:latin typeface="Arimo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B218A2-4564-48C2-A144-3D6834526892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3D891BBD-2FF9-43EE-8A21-BE05C3AF296E}" type="slidenum">
              <a:t>‹#›</a:t>
            </a:fld>
            <a:endParaRPr lang="en-none" sz="1400" b="0" i="0" u="none" strike="noStrike" kern="1200">
              <a:ln>
                <a:noFill/>
              </a:ln>
              <a:latin typeface="Arimo" pitchFamily="18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8067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6F8137-390D-4BC8-BDD6-61498CE987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CC8B57-2814-41D6-B95A-D599EAA5C618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none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96FC5F85-7B03-4EB8-9A68-692D5DD25AD1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n-none" sz="1400" kern="1200">
                <a:latin typeface="Tinos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F12553-FA8D-4874-9019-5603DC49C1F5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n-none" sz="1400" kern="1200">
                <a:latin typeface="Tinos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BA32A8-45CF-4555-A1CE-126809B4FCF7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en-none" sz="1400" kern="1200">
                <a:latin typeface="Tinos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D51593-94F1-426A-804A-A29FBDD0C30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n-none" sz="1400" kern="1200">
                <a:latin typeface="Tinos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B0F9EB41-F478-48D6-92EC-3CCFB627FEB1}" type="slidenum">
              <a:t>‹#›</a:t>
            </a:fld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897364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none" sz="2000" b="0" i="0" u="none" strike="noStrike" kern="1200">
        <a:ln>
          <a:noFill/>
        </a:ln>
        <a:latin typeface="Arimo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E7D81-1FEF-456F-8FBC-B9F141EBAA4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DB5C176-813C-44DA-A60E-65CC17B75753}" type="slidenum">
              <a:t>1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D8C14F-A229-4C6C-8502-01EFE3325AF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A3B0AC-FF08-4BA2-96F8-DCC6A755C2A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A1E05E-2103-4D10-AC1E-FA957775557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76AB385-5351-4087-A08D-E426271A5C8C}" type="slidenum">
              <a:t>10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F752CA-18A3-4C78-B1AC-198859CD4E3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10E1D0-10CB-4A72-B532-F421E7F1E77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E246E2-3E09-46BD-A9D6-85A9694E0A8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CB4E823-9852-4455-B431-B65540E035C5}" type="slidenum">
              <a:t>11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FAE1D4-B745-44B3-B85C-4EBC743ED85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6E59B2-2C87-441F-BC17-41B08D061F1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D710B-FE0E-4083-8646-CEBAFC9457F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7FBD20E-C992-4BDC-B12F-D1C8002E56A2}" type="slidenum">
              <a:t>12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53C36F-575C-4052-A381-5CC5C2E4EA8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B2798B-E77A-4703-B580-D582B7F8F29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3360B1-CE71-465E-B5DC-B67040BB5D3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4787DB3-2FCC-457B-83BB-94D72090E8AF}" type="slidenum">
              <a:t>13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D3D48F-E32A-48B0-A0EE-025C790ED6D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0DA95A-7648-4D56-A85A-849277DC3F7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CFA132-9049-4BD5-B7B3-EED501C80AA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15E7529-AA2A-4F9E-B9FB-E7969CEE9D46}" type="slidenum">
              <a:t>14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8B7EA8-ACF7-4237-9354-DE5A87A0698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B86DC4-A1D6-4755-BACF-CB93AD5E561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5F3CE6-ADB0-4B16-9260-90E5E7F6D55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42BFAC1-15BA-47BF-806B-53F989EF1CE8}" type="slidenum">
              <a:t>15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751235-7A38-4E6B-9DDC-E66408582AA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C8C31F-B3DA-4AD1-9A0A-58548464D55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BBB72-B721-4CBC-9598-4287189899D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8439D81-C102-4838-B621-A89973DEADB8}" type="slidenum">
              <a:t>16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00AB63-A90C-4BC9-ADF0-BCCC4FAFB0A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B97D53-53BB-466D-BF79-962CEF7724B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D901B1-1C23-43ED-A3BA-8311DD07039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6B09EF6-18BE-49C3-8443-54FE61532C7E}" type="slidenum">
              <a:t>17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9BAF14-A092-4EE8-9327-9B3E63D1EAE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57C51E-77AA-447E-A80E-4A6643191F0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CEDCC3-914A-4F83-AA9C-6D8B719CC36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2FDF2F2-77DF-49D7-A230-B38EFA1A196A}" type="slidenum">
              <a:t>18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F9FBCD-0939-402A-9BB4-610F44ECE0B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7277D9-3B4C-4654-AD8F-201BCE37F7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342B88-0C3C-41EC-AD1E-3C97FDE4AF2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602D0D2-E5EF-4001-8D6E-FA6EE982F419}" type="slidenum">
              <a:t>19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3AC8AA-871D-431C-9E89-047D3E7F91D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7A7890-8862-4651-B706-4839C9E13B6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0B411-65D3-4C9F-8500-0B5170426BC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C12E08A-745B-4110-AD21-DC971AD82CF6}" type="slidenum">
              <a:t>2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C3DE61-D0DB-4975-8AC3-12F73008E05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E2C20C-A0B1-4F7A-A8E1-633263C8AF4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E55A68-0D78-426D-A810-BF2F78EE280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77E4FF4-EBA9-4DE3-AB4E-4AD58436009D}" type="slidenum">
              <a:t>20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5005C2-A6A5-4D75-A808-ADC0E5B9454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939D55-31EC-42E4-BC73-B592CA521A8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C443F0-F48F-4B93-AF96-2193F4CBEB8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5681004-F5BE-43D2-B030-59298A879300}" type="slidenum">
              <a:t>21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9E87E8-C5AB-4765-9106-A60AE66B1E1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2037FF-A020-4C97-BC3B-646140FC065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B35405-164A-4D03-BE60-FEA1DDE1DE5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6931A54-1827-45FF-B399-22009D6AA8E3}" type="slidenum">
              <a:t>22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761B5B-6D6D-4F14-9CCE-C76E6BE3558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10C913-64DE-410C-9CF1-A20DC6BAE6B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335D7-5397-4778-B698-2349F252B79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C581053-4DAC-41BC-BF6B-C39E4E38EF4B}" type="slidenum">
              <a:t>23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182BB1-6F00-4DAB-A567-B14D7485791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7806C5-0AEB-4FB8-A9C8-9B8FB1BD6AA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6D3AEB-4D7D-4581-A5AA-0C9960D4D4F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FE11740-222B-4F13-9B03-FA2245D5452E}" type="slidenum">
              <a:t>24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CE56FE-110A-4E4D-9B73-DE486D61B67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845155-3562-4B20-883C-E6320DAD850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B9156B-7294-4DAC-B80A-7E8A0A29691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9A2794D-F792-4CAB-B421-22DDE81CFA53}" type="slidenum">
              <a:t>25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62F5AB-3941-40F0-91BB-3190ED29565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39F1C4-3D2C-4089-86A0-476F5682B4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0DDDFA-2733-4FF3-AE29-E085F4E713E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5762B68-1EAC-4BE7-A322-70C1EC936158}" type="slidenum">
              <a:t>26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9F1BE55-E737-479F-9484-DA7F99F4EF9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470905-141F-4486-8074-134CB3156AF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E4142C-9D55-434D-AD14-1A5AB7FE231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25C2AA8-EB0D-4329-8D02-3245DCB5EE50}" type="slidenum">
              <a:t>27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1D3A87-5FEF-40CE-BB7F-C8A485C5FE9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9A901B-8E29-411F-A0FD-96C7B802DB1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41209F-4401-4CAE-B423-FEAE683ED2F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C1CAED1-D544-49AF-A8E2-23293417FADE}" type="slidenum">
              <a:t>28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B164B01-CB97-4956-8FCD-E701AB9109A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E24D34-3C75-4187-A0C9-9ED4672907A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6C7AA6-555E-492A-9D08-BF95760696D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8D42C74-662A-4127-8738-CD752D567539}" type="slidenum">
              <a:t>3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6C64A5-8070-41A6-BF06-F23E38F442E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340E2A-42BA-4D3B-A037-CFE675E7C0F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C2509-3D56-4E06-94C2-A479E5D00D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7980ABB-F9F2-41CC-973B-E6FC45DF3E58}" type="slidenum">
              <a:t>4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C9A15B-10F7-4A7D-A581-952B7508844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6D70F4-F8EB-4FB1-A790-A94895CC4EF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8A6F23-DDB3-4239-A003-EE97FB9BB16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BF2DE4B-86EC-4562-B6CC-064773A49A00}" type="slidenum">
              <a:t>5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2DF27B-8B2B-405C-9406-9FA4826B5CB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2D76E4-A4F7-4F88-B69C-F0E573D9F52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EC424B-9C1C-4C94-B546-EA4D5C8A75B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079FC81-874F-4237-85CB-4CCB0A8ECFA7}" type="slidenum">
              <a:t>6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6A76A4-4119-4998-B7A9-8A60F6C103E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1207BC-43BE-45CB-92E5-19A9A07D0E4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E5B8F-DA0B-4309-A465-1DDD72C0B94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34BB798-B973-4E84-8589-377CF09FD64B}" type="slidenum">
              <a:t>7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43963D-FFDD-42D0-AC74-691AFABC6DB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135923-0773-4B31-97BF-7DABD8FA3F3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12FD1A-3A6B-4EB0-B293-795588F306F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5F1DD35-B359-4C3E-828B-4DB15D4BBDE3}" type="slidenum">
              <a:t>8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F43458-E561-4E6D-91BF-058A7FC7EA8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C5483F-9D58-44E8-BF64-099B586C05D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C71AEF-ADF1-420C-BC0F-9C4F4A7F81C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BE81ABA-A8CC-48B0-9345-702E3735C5E5}" type="slidenum">
              <a:t>9</a:t>
            </a:fld>
            <a:endParaRPr lang="en-none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CEF7CB-D614-4C4A-AC19-37DB925C134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216000" y="812520"/>
            <a:ext cx="7127279" cy="400895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7BCC14-0F2D-4489-B863-53448DBFB62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95409-146B-45E0-96D8-0301A5212D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D1D6C1-6DB8-4F19-A5BD-CA879D059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90C8C-C900-41AC-829B-F16915EAA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CEC2081-1819-486C-9A22-9BB3E2BC3351}" type="datetime1">
              <a:rPr lang="en-none" smtClean="0"/>
              <a:pPr lvl="0"/>
              <a:t>03/21/2022</a:t>
            </a:fld>
            <a:endParaRPr lang="en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46E70-3095-491D-92A6-C6B0BA9B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86EC0-939D-4475-B3E4-DC5BD18EF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C6DE28-D660-46FE-A0DC-164191FE0314}" type="slidenum">
              <a:t>‹#›</a:t>
            </a:fld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3663831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5EC88-7626-4BA1-964D-22B91BEE4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3A9FFE-3C6A-45BB-AA29-3C311DCF4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A0789-5630-4391-8193-30F60F0ED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CEC2081-1819-486C-9A22-9BB3E2BC3351}" type="datetime1">
              <a:rPr lang="en-none" smtClean="0"/>
              <a:pPr lvl="0"/>
              <a:t>03/21/2022</a:t>
            </a:fld>
            <a:endParaRPr lang="en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327CD-D9C8-4CB4-AAE7-E9F4192D0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EC8B9-9328-44A7-AA75-4035F909B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BCFFC14-E29D-449B-8DC5-58D809F10A4D}" type="slidenum">
              <a:t>‹#›</a:t>
            </a:fld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29191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14AE8C-2C71-402A-ACE6-4761BF0CD1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1122363"/>
            <a:ext cx="2743200" cy="5008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0098DA-DD08-4C36-8DEC-AEDFD93386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1122363"/>
            <a:ext cx="8077200" cy="5008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F5BD9-721E-42C8-A774-CAE355B3D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CEC2081-1819-486C-9A22-9BB3E2BC3351}" type="datetime1">
              <a:rPr lang="en-none" smtClean="0"/>
              <a:pPr lvl="0"/>
              <a:t>03/21/2022</a:t>
            </a:fld>
            <a:endParaRPr lang="en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696C5-622A-4DE4-BF8A-5B108F4EB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3F45B-B261-4269-95B2-4A8809942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C99BFB-BCB5-4C27-B035-4C7FC11FE829}" type="slidenum">
              <a:t>‹#›</a:t>
            </a:fld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4151173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9F1FA-0E50-45AE-9A29-6E0805A6AF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B50AD-E82C-4476-9B25-C878AE89E7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F0DDD6-D14A-4C7E-AC43-96B7066CF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9480F05-B0D8-4A69-BCAB-5CA01220A670}" type="datetime1">
              <a:rPr lang="en-none" smtClean="0"/>
              <a:pPr lvl="0"/>
              <a:t>03/21/2022</a:t>
            </a:fld>
            <a:endParaRPr lang="en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573EC-B70D-431E-BA5C-16F600920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82D43-E757-4BA9-BB70-DF780E298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0A95ED-6F6B-4BD8-932D-D76BE651F43C}" type="slidenum">
              <a:t>‹#›</a:t>
            </a:fld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3482534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1F833-2A32-4710-9059-521128826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689E3-2A54-4E0A-A355-A9B0C1E2F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7874C-3649-4371-A3CC-78CD3F2D1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9480F05-B0D8-4A69-BCAB-5CA01220A670}" type="datetime1">
              <a:rPr lang="en-none" smtClean="0"/>
              <a:pPr lvl="0"/>
              <a:t>03/21/2022</a:t>
            </a:fld>
            <a:endParaRPr lang="en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3C446-24BE-454E-9CDC-5455E1E0B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98069-225E-4B78-A484-062FB4BB3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444CC3-1024-4804-9D26-3A330E1E14CB}" type="slidenum">
              <a:t>‹#›</a:t>
            </a:fld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3066347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D88F1-457F-4749-BA13-4AEBFC070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1AE84-8175-480E-AC06-A5E660CFB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4975A-1210-41CB-9A6C-8A29CE3CC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9480F05-B0D8-4A69-BCAB-5CA01220A670}" type="datetime1">
              <a:rPr lang="en-none" smtClean="0"/>
              <a:pPr lvl="0"/>
              <a:t>03/21/2022</a:t>
            </a:fld>
            <a:endParaRPr lang="en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792C7-36C6-4C9B-B54D-BD0CA1F35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87276-87EA-4813-9B4D-CB8A6FFAA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B42CA4-99B7-4EB7-AF64-CA9D10857F7C}" type="slidenum">
              <a:t>‹#›</a:t>
            </a:fld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3085386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0AEC9-88F7-49B6-BCB9-6AC4913F8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E3249-C30A-43B2-98E5-18391F58E8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6436ED-2ECE-45E2-AFD7-1D994E191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EA8D33-4B40-4D58-B3CB-399E89252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9480F05-B0D8-4A69-BCAB-5CA01220A670}" type="datetime1">
              <a:rPr lang="en-none" smtClean="0"/>
              <a:pPr lvl="0"/>
              <a:t>03/21/2022</a:t>
            </a:fld>
            <a:endParaRPr lang="en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80CDD-B13F-4352-BBC2-3780EBB4A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66A39-F550-49BC-B365-EC1F94908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034DE5-31D6-4A76-849F-878710E0ADE0}" type="slidenum">
              <a:t>‹#›</a:t>
            </a:fld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1577717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E776B-66ED-4654-A5A2-584D035B9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DE6B9-B6B2-459F-BCDC-AFF6ADA74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A0AEED-CEE6-40A4-BF57-F4EB507A4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0E38E2-9515-47C6-B477-E8641F8D77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F222A4-ECCF-433B-8AB7-34922E5E0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1E8B79-AC82-466B-BEFE-1DD539BB3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9480F05-B0D8-4A69-BCAB-5CA01220A670}" type="datetime1">
              <a:rPr lang="en-none" smtClean="0"/>
              <a:pPr lvl="0"/>
              <a:t>03/21/2022</a:t>
            </a:fld>
            <a:endParaRPr lang="en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6843F1-A1CD-4837-90A7-5B0698BDC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858586-809F-47ED-86F3-B9ECD0155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1F7FA6-E1FA-47EF-BC40-D55F0D7D64AA}" type="slidenum">
              <a:t>‹#›</a:t>
            </a:fld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580470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085C1-2CCE-4905-A2DB-263CB10D8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EC66E1-117F-49D9-AD45-252D46E04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9480F05-B0D8-4A69-BCAB-5CA01220A670}" type="datetime1">
              <a:rPr lang="en-none" smtClean="0"/>
              <a:pPr lvl="0"/>
              <a:t>03/21/2022</a:t>
            </a:fld>
            <a:endParaRPr lang="en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A89750-41E8-43DB-BF92-D4F8C1B0A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ACE4F9-E195-4A1B-B447-350C58566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13965D3-34E1-44ED-AA48-6F9D67E0F039}" type="slidenum">
              <a:t>‹#›</a:t>
            </a:fld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16956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664F36-6D25-41BF-B94A-90C0D426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9480F05-B0D8-4A69-BCAB-5CA01220A670}" type="datetime1">
              <a:rPr lang="en-none" smtClean="0"/>
              <a:pPr lvl="0"/>
              <a:t>03/21/2022</a:t>
            </a:fld>
            <a:endParaRPr lang="en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030A10-02C9-41E3-89BD-D0E67A89A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B79E73-7F31-44F1-BCCE-C6638E42E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C54197C-1CA9-49AD-B0E0-DDBA5D9162D6}" type="slidenum">
              <a:t>‹#›</a:t>
            </a:fld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1697224751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92F3C-91FD-4B58-89DA-4A4F1BFF5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FD5AC-4042-4D9B-A6B8-35D1E0906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304E86-8AEA-4D5B-A951-F77D08BE75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0DBA3-9A58-4544-BF0D-06C6B4973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9480F05-B0D8-4A69-BCAB-5CA01220A670}" type="datetime1">
              <a:rPr lang="en-none" smtClean="0"/>
              <a:pPr lvl="0"/>
              <a:t>03/21/2022</a:t>
            </a:fld>
            <a:endParaRPr lang="en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6C64B-19D1-4D56-AC7A-2FC36CCB2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A5E8E7-706D-4E42-9870-D1529E231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B90D366-C31A-4798-B0CC-28CCFB1FAFDD}" type="slidenum">
              <a:t>‹#›</a:t>
            </a:fld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57596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A1016-0626-460C-AB49-A5E8CAD61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EFADD-AC92-426A-87BE-9F5824B0C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488B5-4510-42B1-9018-B29B370F8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CEC2081-1819-486C-9A22-9BB3E2BC3351}" type="datetime1">
              <a:rPr lang="en-none" smtClean="0"/>
              <a:pPr lvl="0"/>
              <a:t>03/21/2022</a:t>
            </a:fld>
            <a:endParaRPr lang="en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CC39B-0A02-493B-AB41-985DE8C5A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9C26F-2E9B-461D-B253-1B4F27BAD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AA91A6-F0D2-42C8-B03B-C76DB8D27ED6}" type="slidenum">
              <a:t>‹#›</a:t>
            </a:fld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3578315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77503-D511-4A5F-93A4-0E74E2EC1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0AA86C-345B-4EA9-9EE8-669055E764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A89A17-D842-4147-AD5F-CBE89D90E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44E82-4B20-4011-896E-780536F4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9480F05-B0D8-4A69-BCAB-5CA01220A670}" type="datetime1">
              <a:rPr lang="en-none" smtClean="0"/>
              <a:pPr lvl="0"/>
              <a:t>03/21/2022</a:t>
            </a:fld>
            <a:endParaRPr lang="en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D292B-075F-4366-9D92-64C532419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6CC7D0-F24E-47D8-8DB8-63D7D3C2E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0B1292C-4B0F-421B-B1D2-3E9830DCCEFB}" type="slidenum">
              <a:t>‹#›</a:t>
            </a:fld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1644275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05D83-9A3C-4670-B7DC-6C37F516C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9D2304-CBD0-4BEA-96C2-43227B34E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9E2A9-F062-4131-B341-12E25312D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9480F05-B0D8-4A69-BCAB-5CA01220A670}" type="datetime1">
              <a:rPr lang="en-none" smtClean="0"/>
              <a:pPr lvl="0"/>
              <a:t>03/21/2022</a:t>
            </a:fld>
            <a:endParaRPr lang="en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A1755-1121-4BD8-9FD0-B73225E3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0ECE2-74CC-4A8A-856C-F221DF629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0EEF4E9-ED12-4E03-AAD0-E6F86B014F49}" type="slidenum">
              <a:t>‹#›</a:t>
            </a:fld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1733046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ECEC3E-46F9-4B4C-B9D1-889B5329FD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60A8E9-9512-435C-98D7-36960985D2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2289C-8375-42E9-84E3-4F2F3BAE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9480F05-B0D8-4A69-BCAB-5CA01220A670}" type="datetime1">
              <a:rPr lang="en-none" smtClean="0"/>
              <a:pPr lvl="0"/>
              <a:t>03/21/2022</a:t>
            </a:fld>
            <a:endParaRPr lang="en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35F0F-E102-4CAB-9246-100714686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1B154-5240-49F0-A58D-83EEE7953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B131D8-47A9-4195-9D79-A730DC3487BD}" type="slidenum">
              <a:t>‹#›</a:t>
            </a:fld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299290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47688-E035-4810-A856-E677118200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C6443C-9041-4480-B459-0B25FBDB0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9B0EB-8AE2-4F41-81E3-403B5CBAC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84CE83D-07BB-4067-8A6C-E521E5B21EE6}" type="datetime1">
              <a:rPr lang="en-none" smtClean="0"/>
              <a:pPr lvl="0"/>
              <a:t>03/21/2022</a:t>
            </a:fld>
            <a:endParaRPr lang="en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E67EE-9AAF-4DA1-AD62-949923EEC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DB5FA-6473-4DD0-8A98-00CADF8DB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9BB64C-4A53-463E-B318-26DAC927073F}" type="slidenum">
              <a:t>‹#›</a:t>
            </a:fld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7875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90E28-C206-4A7C-8AD8-EC0DAD23A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B3AE4-EF68-4440-87EF-205A15D84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E7DDDE-8B7F-45DE-9B18-171A76AF5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84CE83D-07BB-4067-8A6C-E521E5B21EE6}" type="datetime1">
              <a:rPr lang="en-none" smtClean="0"/>
              <a:pPr lvl="0"/>
              <a:t>03/21/2022</a:t>
            </a:fld>
            <a:endParaRPr lang="en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E4085-6229-432B-9652-0FA760812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D0AF6-2696-4A70-AD2D-0FAC94CFE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F5D837A-ABEA-4E07-95A4-32F93E527769}" type="slidenum">
              <a:t>‹#›</a:t>
            </a:fld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22130165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5222B-0507-4184-8B71-9DADF22AB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A401A-E09F-49AB-912C-1D82B2B47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A19F8-9A4F-46FB-B38D-EB043D291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84CE83D-07BB-4067-8A6C-E521E5B21EE6}" type="datetime1">
              <a:rPr lang="en-none" smtClean="0"/>
              <a:pPr lvl="0"/>
              <a:t>03/21/2022</a:t>
            </a:fld>
            <a:endParaRPr lang="en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5ECA5-E980-4AEC-B975-226CEA7AB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0567C-C09F-4EDA-8ECD-5BA2A9EBC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212A5E-0304-4CD5-ACD4-B3B8B401730C}" type="slidenum">
              <a:t>‹#›</a:t>
            </a:fld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19351546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7173A-11EB-4719-AEFB-60F8E02C1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73074-0CD5-469D-B36F-315AF1EA5C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782B8-2DC1-4EF7-A2BC-C74F0E7C5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E34A0D-618B-41AA-B08D-F2DB1E60F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84CE83D-07BB-4067-8A6C-E521E5B21EE6}" type="datetime1">
              <a:rPr lang="en-none" smtClean="0"/>
              <a:pPr lvl="0"/>
              <a:t>03/21/2022</a:t>
            </a:fld>
            <a:endParaRPr lang="en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CF885F-32E1-4915-872C-3EFE0E233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E29DF2-23FE-4486-9E18-00CEB9A67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A605801-36B7-4180-B21D-BE2566925D60}" type="slidenum">
              <a:t>‹#›</a:t>
            </a:fld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26624871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70446-3E1B-4E4D-A979-FD43A2B60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FDC3B-5764-4350-A6D4-412B38E1D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181CF9-952D-4581-9C95-FA4715686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8B5AAF-79C0-44D0-81BE-0F9CDEBA67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B15B5E-D68F-433D-B94A-0990020A64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D20639-626A-435D-9AF2-BE8E3001B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84CE83D-07BB-4067-8A6C-E521E5B21EE6}" type="datetime1">
              <a:rPr lang="en-none" smtClean="0"/>
              <a:pPr lvl="0"/>
              <a:t>03/21/2022</a:t>
            </a:fld>
            <a:endParaRPr lang="en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AA3075-669D-4E23-B2EC-6638E9D0A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98C56C-B873-4D58-93F9-C937F3F6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6B572E-A2FC-4A84-BEA7-16D2C0256909}" type="slidenum">
              <a:t>‹#›</a:t>
            </a:fld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40217866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43488-F3B8-437F-975F-96124819A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CE2ACE-526E-4784-B661-B5AA63C6A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84CE83D-07BB-4067-8A6C-E521E5B21EE6}" type="datetime1">
              <a:rPr lang="en-none" smtClean="0"/>
              <a:pPr lvl="0"/>
              <a:t>03/21/2022</a:t>
            </a:fld>
            <a:endParaRPr lang="en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9829A5-7774-4669-99FB-35BE157C5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05814F-B7FD-4455-BEC4-B653E1898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B7A16F0-CE6C-47BE-9317-D44C2B191B6B}" type="slidenum">
              <a:t>‹#›</a:t>
            </a:fld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1411887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26755F-B0B1-4EFA-84A1-288E56EE7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84CE83D-07BB-4067-8A6C-E521E5B21EE6}" type="datetime1">
              <a:rPr lang="en-none" smtClean="0"/>
              <a:pPr lvl="0"/>
              <a:t>03/21/2022</a:t>
            </a:fld>
            <a:endParaRPr lang="en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4D2124-FFEA-482D-8619-61F44D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D23CD-42F3-4F2E-9498-EA988C46F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35108F2-0BFC-404C-B6A0-A313016D570A}" type="slidenum">
              <a:t>‹#›</a:t>
            </a:fld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36196371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29BA9-16B8-4FD0-9B7B-7258A39C8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37C4E-0764-4636-86E7-9926EB114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C6E97-4897-4A0E-8525-8A98B6329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CEC2081-1819-486C-9A22-9BB3E2BC3351}" type="datetime1">
              <a:rPr lang="en-none" smtClean="0"/>
              <a:pPr lvl="0"/>
              <a:t>03/21/2022</a:t>
            </a:fld>
            <a:endParaRPr lang="en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E032B-4B9C-4B4D-99A7-4799EAFF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1DDC2-2A40-4F63-9657-2150593F7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156B1E-5989-481C-ADF2-F8DF8B839CC3}" type="slidenum">
              <a:t>‹#›</a:t>
            </a:fld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5144012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E85D6-EE4E-4BEB-B277-96451D20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6F028-F58D-43B8-9AD9-76D2B9800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62BEB6-9866-4675-B2A1-34D31DA2B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F1B640-0579-4B3E-B50C-41E367551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84CE83D-07BB-4067-8A6C-E521E5B21EE6}" type="datetime1">
              <a:rPr lang="en-none" smtClean="0"/>
              <a:pPr lvl="0"/>
              <a:t>03/21/2022</a:t>
            </a:fld>
            <a:endParaRPr lang="en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1EE78C-B493-4CA6-965A-E13751E6A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63C5C9-860D-409B-B142-3FC237AC9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B5F5EE4-9A60-48B8-81E3-5DE3815E130B}" type="slidenum">
              <a:t>‹#›</a:t>
            </a:fld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18534039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329AB-A20C-411F-9AA1-63A6EED75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F80403-0FF5-40A7-A67F-2F68D6562F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F9BD7A-0B10-44D7-A0B9-10A6A9CB7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9F42B4-3D60-4B79-86B1-6AA374EBE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84CE83D-07BB-4067-8A6C-E521E5B21EE6}" type="datetime1">
              <a:rPr lang="en-none" smtClean="0"/>
              <a:pPr lvl="0"/>
              <a:t>03/21/2022</a:t>
            </a:fld>
            <a:endParaRPr lang="en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6DB143-CCF7-48A2-8DD8-A0EA8FDB2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645C45-3844-415F-94F4-EA3238DD5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CA42C6-DCE3-4887-8844-F9C6DB295A4E}" type="slidenum">
              <a:t>‹#›</a:t>
            </a:fld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9969839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D294D-D04F-42A2-B096-3F6D4D592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0DB880-74AF-4162-B660-F2B9B66B2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2818A-3E51-4F5F-B1BB-9F9D58FE9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84CE83D-07BB-4067-8A6C-E521E5B21EE6}" type="datetime1">
              <a:rPr lang="en-none" smtClean="0"/>
              <a:pPr lvl="0"/>
              <a:t>03/21/2022</a:t>
            </a:fld>
            <a:endParaRPr lang="en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DBE51-D4D2-4E55-AB40-037FE8742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7E4D1-3025-405B-BD0E-5E8FB2318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2F653BC-DB32-4A50-A7F3-48E97D0D8FFD}" type="slidenum">
              <a:t>‹#›</a:t>
            </a:fld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30622483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61A523-600E-4F30-ADD3-7D1567EF7A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2743200" cy="5765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24C4FF-8C37-4AB4-BDF5-3F391D9A23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365125"/>
            <a:ext cx="8077200" cy="5765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FBA96-692D-46B8-BF22-68A7FB449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84CE83D-07BB-4067-8A6C-E521E5B21EE6}" type="datetime1">
              <a:rPr lang="en-none" smtClean="0"/>
              <a:pPr lvl="0"/>
              <a:t>03/21/2022</a:t>
            </a:fld>
            <a:endParaRPr lang="en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2C17D-BCBC-49AD-BA4A-5C16D22A1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34B35-BB51-488E-B908-52A04F9A5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DAEDCB-C74D-476B-97BA-73F43B70361B}" type="slidenum">
              <a:t>‹#›</a:t>
            </a:fld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2728518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2A006-DFCE-40D6-8B2F-D5AFAE1B5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0A062-41F4-4985-9EC4-A0D4A95BD8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102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D3164-8763-455D-95D9-2DF771064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04963"/>
            <a:ext cx="54102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03D794-0F9B-4B42-A46B-69835D274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CEC2081-1819-486C-9A22-9BB3E2BC3351}" type="datetime1">
              <a:rPr lang="en-none" smtClean="0"/>
              <a:pPr lvl="0"/>
              <a:t>03/21/2022</a:t>
            </a:fld>
            <a:endParaRPr lang="en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CF66D-4DFB-41EF-869D-9B0324D4A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BF482-8F6D-4205-AC89-859CB1AF9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4443BF-2C18-48C6-A8AC-9B626B96D419}" type="slidenum">
              <a:t>‹#›</a:t>
            </a:fld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3232806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1AC52-2AB9-4CC9-AF13-9F19BC984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8E1B9-B44C-4262-A6C1-5FEF7EC36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154E50-7694-4395-A848-2A6D7D503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E6969F-6B9A-4BC8-B25E-2F152D4085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4086EF-32CE-432E-908C-8B7971A12C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624305-6726-4BE2-B26C-3746165B4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CEC2081-1819-486C-9A22-9BB3E2BC3351}" type="datetime1">
              <a:rPr lang="en-none" smtClean="0"/>
              <a:pPr lvl="0"/>
              <a:t>03/21/2022</a:t>
            </a:fld>
            <a:endParaRPr lang="en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3B2FC0-F9D7-437C-A121-C2BFB9D5E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55D743-3BBA-40CC-96C8-7E225D5C4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F92723-0E70-4F34-AFA9-AD66ACAC82CE}" type="slidenum">
              <a:t>‹#›</a:t>
            </a:fld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4184180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C95F6-57FA-4420-9F4A-B55C166E3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BA5842-DE99-476E-A0BD-C93CF8766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CEC2081-1819-486C-9A22-9BB3E2BC3351}" type="datetime1">
              <a:rPr lang="en-none" smtClean="0"/>
              <a:pPr lvl="0"/>
              <a:t>03/21/2022</a:t>
            </a:fld>
            <a:endParaRPr lang="en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745C25-B0B5-4435-ADB2-EADB80EBE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D02BDF-2F60-45E2-9E1C-FFC516DC1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0700260-FA8F-4171-A01D-E73BE8A70C3C}" type="slidenum">
              <a:t>‹#›</a:t>
            </a:fld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1738643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A4A9A7-3DE4-47FE-8A7C-48F3EFEDC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CEC2081-1819-486C-9A22-9BB3E2BC3351}" type="datetime1">
              <a:rPr lang="en-none" smtClean="0"/>
              <a:pPr lvl="0"/>
              <a:t>03/21/2022</a:t>
            </a:fld>
            <a:endParaRPr lang="en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696E26-29AD-4D5A-A4A9-54E03C212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98D0-A6EE-4317-ACE3-F36BBEFEE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251733-D78F-4379-BB70-BBB2CF0FE7DE}" type="slidenum">
              <a:t>‹#›</a:t>
            </a:fld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34801516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D6EDA-520C-4007-A469-C343A0AD3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A1BBD-FC95-4A44-A282-33C1F011F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97E007-C9E9-4BED-85D7-34B732203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711B33-4024-492B-A160-6CC671572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CEC2081-1819-486C-9A22-9BB3E2BC3351}" type="datetime1">
              <a:rPr lang="en-none" smtClean="0"/>
              <a:pPr lvl="0"/>
              <a:t>03/21/2022</a:t>
            </a:fld>
            <a:endParaRPr lang="en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82CE70-2D43-4788-9B89-78D202A11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07C42-AF0F-4AA6-BF68-EBAE2ADBC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A386A4-C646-45FC-A494-F9AC21E088D5}" type="slidenum">
              <a:t>‹#›</a:t>
            </a:fld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4183876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9678E-77B2-48BB-AE5A-779E74F00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9062D4-E378-4E13-94C8-5ADFC83D4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26A0B8-794F-4A2C-88B3-7966A14F4C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A6DF22-094D-46A5-8A43-0BD603C1B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CEC2081-1819-486C-9A22-9BB3E2BC3351}" type="datetime1">
              <a:rPr lang="en-none" smtClean="0"/>
              <a:pPr lvl="0"/>
              <a:t>03/21/2022</a:t>
            </a:fld>
            <a:endParaRPr lang="en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EA197-91A9-42F6-8248-06FF8EB26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32310C-B553-40B5-9CCF-45C2AE974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7C83A9-1B65-41B0-9AC2-D10D6F3C3BF2}" type="slidenum">
              <a:t>‹#›</a:t>
            </a:fld>
            <a:endParaRPr lang="en-none"/>
          </a:p>
        </p:txBody>
      </p:sp>
    </p:spTree>
    <p:extLst>
      <p:ext uri="{BB962C8B-B14F-4D97-AF65-F5344CB8AC3E}">
        <p14:creationId xmlns:p14="http://schemas.microsoft.com/office/powerpoint/2010/main" val="342175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9907A-3CC8-464D-92C9-F3A3A7398FF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>
            <a:noAutofit/>
          </a:bodyPr>
          <a:lstStyle/>
          <a:p>
            <a:pPr lvl="0"/>
            <a:r>
              <a:rPr lang="en-US"/>
              <a:t>Click to edit the title text formatClick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5650496-AA2F-454F-BD0C-BF50F26435C2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080" y="635652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none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8CEC2081-1819-486C-9A22-9BB3E2BC3351}" type="datetime1">
              <a:rPr lang="en-none"/>
              <a:pPr lvl="0"/>
              <a:t>2022/3/21</a:t>
            </a:fld>
            <a:endParaRPr lang="en-none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677FFC6-20AC-4FFF-A34D-55712B48824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479" y="6356520"/>
            <a:ext cx="4114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lvl="0" rtl="0" hangingPunct="0">
              <a:buNone/>
              <a:tabLst/>
              <a:defRPr lang="en-none" sz="2400" kern="1200">
                <a:latin typeface="Tinos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non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FE340F4-4AFC-4DA9-9498-E3E2524B477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480" y="635652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none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B178CC0E-C4A8-43F8-8523-172839D3F836}" type="slidenum">
              <a:t>‹#›</a:t>
            </a:fld>
            <a:endParaRPr lang="en-non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AE6D3C-F355-4366-B887-57D85189EB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lvl="0" algn="l" rtl="0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6000" b="0" i="0" u="none" strike="noStrike" kern="1200" spc="0">
          <a:ln>
            <a:noFill/>
          </a:ln>
          <a:solidFill>
            <a:srgbClr val="000000"/>
          </a:solidFill>
          <a:latin typeface="Calibri Light" pitchFamily="18"/>
          <a:ea typeface="Arial Unicode MS" pitchFamily="2"/>
          <a:cs typeface="Arial Unicode MS" pitchFamily="2"/>
        </a:defRPr>
      </a:lvl1pPr>
    </p:titleStyle>
    <p:bodyStyle>
      <a:lvl1pPr algn="l" rtl="0" hangingPunct="1">
        <a:lnSpc>
          <a:spcPct val="90000"/>
        </a:lnSpc>
        <a:spcBef>
          <a:spcPts val="0"/>
        </a:spcBef>
        <a:spcAft>
          <a:spcPts val="1417"/>
        </a:spcAft>
        <a:tabLst/>
        <a:defRPr lang="en-US" sz="2800" b="0" i="0" u="none" strike="noStrike" kern="1200" spc="0">
          <a:ln>
            <a:noFill/>
          </a:ln>
          <a:solidFill>
            <a:srgbClr val="000000"/>
          </a:solidFill>
          <a:latin typeface="Calibri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8E55A-B0C0-441F-95CA-F6A9F898243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en-US"/>
              <a:t>Click to edit the title text formatClick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F44E4-F8DE-4137-9905-66665E69D6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en-US"/>
              <a:t>Click to edit the outline text format</a:t>
            </a:r>
          </a:p>
          <a:p>
            <a:pPr lvl="1"/>
            <a:r>
              <a:rPr lang="en-US"/>
              <a:t>Second Outline Level</a:t>
            </a:r>
          </a:p>
          <a:p>
            <a:pPr lvl="2"/>
            <a:r>
              <a:rPr lang="en-US"/>
              <a:t>Third Outline Level</a:t>
            </a:r>
          </a:p>
          <a:p>
            <a:pPr lvl="3"/>
            <a:r>
              <a:rPr lang="en-US"/>
              <a:t>Fourth Outline Level</a:t>
            </a:r>
          </a:p>
          <a:p>
            <a:pPr lvl="4"/>
            <a:r>
              <a:rPr lang="en-US"/>
              <a:t>Fifth Outline Level</a:t>
            </a:r>
          </a:p>
          <a:p>
            <a:pPr lvl="5"/>
            <a:r>
              <a:rPr lang="en-US"/>
              <a:t>Sixth Outline Level</a:t>
            </a:r>
          </a:p>
          <a:p>
            <a:pPr lvl="6"/>
            <a:r>
              <a:rPr lang="en-US"/>
              <a:t>Seventh Outline Level</a:t>
            </a:r>
          </a:p>
          <a:p>
            <a:pPr lvl="7"/>
            <a:r>
              <a:rPr lang="en-US"/>
              <a:t>Eighth Outline Level</a:t>
            </a:r>
          </a:p>
          <a:p>
            <a:pPr lvl="0"/>
            <a:r>
              <a:rPr lang="en-US"/>
              <a:t>Ninth Outline LevelClick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80A97-C3F1-4316-8F56-555F1F872F3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080" y="635652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none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D9480F05-B0D8-4A69-BCAB-5CA01220A670}" type="datetime1">
              <a:rPr lang="en-none"/>
              <a:pPr lvl="0"/>
              <a:t>2022/3/21</a:t>
            </a:fld>
            <a:endParaRPr lang="en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E7E33-4BA6-4ACA-8E94-396DDDA0EBC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479" y="6356520"/>
            <a:ext cx="4114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lvl="0" rtl="0" hangingPunct="0">
              <a:buNone/>
              <a:tabLst/>
              <a:defRPr lang="en-none" sz="2400" kern="1200">
                <a:latin typeface="Tinos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DB6D4-931C-499D-8AC9-2E689A1A3B85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480" y="635652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none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FAA36633-96E1-45B0-8A2D-6F510B37685B}" type="slidenum">
              <a:t>‹#›</a:t>
            </a:fld>
            <a:endParaRPr lang="en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lvl="0" algn="l" rtl="0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spc="0">
          <a:ln>
            <a:noFill/>
          </a:ln>
          <a:solidFill>
            <a:srgbClr val="000000"/>
          </a:solidFill>
          <a:latin typeface="Calibri Light" pitchFamily="18"/>
          <a:ea typeface="Arial Unicode MS" pitchFamily="2"/>
          <a:cs typeface="Arial Unicode MS" pitchFamily="2"/>
        </a:defRPr>
      </a:lvl1pPr>
    </p:titleStyle>
    <p:bodyStyle>
      <a:lvl1pPr lvl="0" algn="l" rtl="0" hangingPunct="1">
        <a:lnSpc>
          <a:spcPct val="90000"/>
        </a:lnSpc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en-US" sz="2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Arial Unicode MS" pitchFamily="2"/>
          <a:cs typeface="Arial Unicode MS" pitchFamily="2"/>
        </a:defRPr>
      </a:lvl1pPr>
      <a:lvl2pPr lvl="1" algn="l" rtl="0" hangingPunct="1">
        <a:lnSpc>
          <a:spcPct val="90000"/>
        </a:lnSpc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en-US" sz="2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Arial Unicode MS" pitchFamily="2"/>
          <a:cs typeface="Arial Unicode MS" pitchFamily="2"/>
        </a:defRPr>
      </a:lvl2pPr>
      <a:lvl3pPr lvl="2" algn="l" rtl="0" hangingPunct="1">
        <a:lnSpc>
          <a:spcPct val="90000"/>
        </a:lnSpc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en-US" sz="2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Arial Unicode MS" pitchFamily="2"/>
          <a:cs typeface="Arial Unicode MS" pitchFamily="2"/>
        </a:defRPr>
      </a:lvl3pPr>
      <a:lvl4pPr lvl="3" algn="l" rtl="0" hangingPunct="1">
        <a:lnSpc>
          <a:spcPct val="90000"/>
        </a:lnSpc>
        <a:spcBef>
          <a:spcPts val="0"/>
        </a:spcBef>
        <a:spcAft>
          <a:spcPts val="1417"/>
        </a:spcAft>
        <a:buSzPct val="75000"/>
        <a:buFont typeface="StarSymbol"/>
        <a:buChar char="–"/>
        <a:tabLst/>
        <a:defRPr lang="en-US" sz="2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Arial Unicode MS" pitchFamily="2"/>
          <a:cs typeface="Arial Unicode MS" pitchFamily="2"/>
        </a:defRPr>
      </a:lvl4pPr>
      <a:lvl5pPr lvl="4" algn="l" rtl="0" hangingPunct="1">
        <a:lnSpc>
          <a:spcPct val="90000"/>
        </a:lnSpc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en-US" sz="2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Arial Unicode MS" pitchFamily="2"/>
          <a:cs typeface="Arial Unicode MS" pitchFamily="2"/>
        </a:defRPr>
      </a:lvl5pPr>
      <a:lvl6pPr lvl="5" algn="l" rtl="0" hangingPunct="1">
        <a:lnSpc>
          <a:spcPct val="90000"/>
        </a:lnSpc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en-US" sz="2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Arial Unicode MS" pitchFamily="2"/>
          <a:cs typeface="Arial Unicode MS" pitchFamily="2"/>
        </a:defRPr>
      </a:lvl6pPr>
      <a:lvl7pPr lvl="6" algn="l" rtl="0" hangingPunct="1">
        <a:lnSpc>
          <a:spcPct val="90000"/>
        </a:lnSpc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en-US" sz="2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Arial Unicode MS" pitchFamily="2"/>
          <a:cs typeface="Arial Unicode MS" pitchFamily="2"/>
        </a:defRPr>
      </a:lvl7pPr>
      <a:lvl8pPr lvl="7" algn="l" rtl="0" hangingPunct="1">
        <a:lnSpc>
          <a:spcPct val="90000"/>
        </a:lnSpc>
        <a:spcBef>
          <a:spcPts val="0"/>
        </a:spcBef>
        <a:spcAft>
          <a:spcPts val="1417"/>
        </a:spcAft>
        <a:buSzPct val="45000"/>
        <a:buFont typeface="StarSymbol"/>
        <a:buChar char="●"/>
        <a:tabLst/>
        <a:defRPr lang="en-US" sz="2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Arial Unicode MS" pitchFamily="2"/>
          <a:cs typeface="Arial Unicode MS" pitchFamily="2"/>
        </a:defRPr>
      </a:lvl8pPr>
      <a:lvl9pPr marL="0" marR="0" lvl="0" indent="0" algn="l" rtl="0" hangingPunct="1">
        <a:lnSpc>
          <a:spcPct val="90000"/>
        </a:lnSpc>
        <a:spcBef>
          <a:spcPts val="1001"/>
        </a:spcBef>
        <a:spcAft>
          <a:spcPts val="1417"/>
        </a:spcAft>
        <a:buSzPct val="45000"/>
        <a:buFont typeface="Arial" pitchFamily="32"/>
        <a:buChar char="•"/>
        <a:tabLst/>
        <a:defRPr lang="en-US" sz="2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Arial Unicode MS" pitchFamily="2"/>
          <a:cs typeface="Arial Unicode MS" pitchFamily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448B4-7C88-4B1A-BECD-967D08FEB3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>
            <a:noAutofit/>
          </a:bodyPr>
          <a:lstStyle/>
          <a:p>
            <a:pPr lvl="0"/>
            <a:r>
              <a:rPr lang="en-US"/>
              <a:t>Click to edit the title text formatClick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72FD7D-8653-4701-8888-2532504AF6A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080" y="635652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none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784CE83D-07BB-4067-8A6C-E521E5B21EE6}" type="datetime1">
              <a:rPr lang="en-none"/>
              <a:pPr lvl="0"/>
              <a:t>2022/3/21</a:t>
            </a:fld>
            <a:endParaRPr lang="en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4B36D-0A1E-4992-9E8B-E2A8E07097D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479" y="6356520"/>
            <a:ext cx="41144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lvl="0" rtl="0" hangingPunct="0">
              <a:buNone/>
              <a:tabLst/>
              <a:defRPr lang="en-none" sz="2400" kern="1200">
                <a:latin typeface="Tinos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7284A-FE10-4B8E-B788-625481F93EC6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480" y="635652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none" sz="1800" b="0" i="0" u="none" strike="noStrike" kern="1200" spc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0511BEAA-7E37-4A7F-ADE0-D34FC96FA50A}" type="slidenum">
              <a:t>‹#›</a:t>
            </a:fld>
            <a:endParaRPr lang="en-non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1C463A0-96E2-4819-83CF-8FA75306BBD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lvl="0" algn="l" rtl="0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spc="0">
          <a:ln>
            <a:noFill/>
          </a:ln>
          <a:solidFill>
            <a:srgbClr val="000000"/>
          </a:solidFill>
          <a:latin typeface="Calibri Light" pitchFamily="18"/>
          <a:ea typeface="Arial Unicode MS" pitchFamily="2"/>
          <a:cs typeface="Arial Unicode MS" pitchFamily="2"/>
        </a:defRPr>
      </a:lvl1pPr>
    </p:titleStyle>
    <p:bodyStyle>
      <a:lvl1pPr algn="l" rtl="0" hangingPunct="1">
        <a:lnSpc>
          <a:spcPct val="90000"/>
        </a:lnSpc>
        <a:spcBef>
          <a:spcPts val="0"/>
        </a:spcBef>
        <a:spcAft>
          <a:spcPts val="1417"/>
        </a:spcAft>
        <a:tabLst/>
        <a:defRPr lang="en-US" sz="2800" b="0" i="0" u="none" strike="noStrike" kern="1200" spc="0">
          <a:ln>
            <a:noFill/>
          </a:ln>
          <a:solidFill>
            <a:srgbClr val="000000"/>
          </a:solidFill>
          <a:latin typeface="Calibri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tif"/><Relationship Id="rId4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B870EDC1-3FCA-4CEC-AAD8-2D99AB30B31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480" y="635652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/>
          <a:p>
            <a:pPr lvl="0"/>
            <a:fld id="{5CC3FC47-C863-4071-9FA5-103134094934}" type="slidenum">
              <a:t>1</a:t>
            </a:fld>
            <a:endParaRPr lang="en-none">
              <a:solidFill>
                <a:srgbClr val="000000"/>
              </a:solidFill>
              <a:latin typeface="Calibri" pitchFamily="18"/>
              <a:cs typeface="Tahoma" pitchFamily="2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FF3644B5-5AE4-49BE-A014-A4F7448489C1}"/>
              </a:ext>
            </a:extLst>
          </p:cNvPr>
          <p:cNvSpPr/>
          <p:nvPr/>
        </p:nvSpPr>
        <p:spPr>
          <a:xfrm>
            <a:off x="1067040" y="1646640"/>
            <a:ext cx="6467399" cy="4477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4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ＭＳ Ｐゴシック" pitchFamily="2"/>
                <a:cs typeface="ＭＳ Ｐゴシック" pitchFamily="2"/>
              </a:rPr>
              <a:t>Macroeconomics II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4800" b="0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ＭＳ Ｐゴシック" pitchFamily="2"/>
              <a:cs typeface="ＭＳ Ｐゴシック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4800" b="1" i="0" u="sng" strike="noStrike" kern="1200" spc="0">
                <a:ln>
                  <a:noFill/>
                </a:ln>
                <a:solidFill>
                  <a:srgbClr val="000000"/>
                </a:solidFill>
                <a:uFillTx/>
                <a:latin typeface="Calibri" pitchFamily="18"/>
                <a:ea typeface="ＭＳ Ｐゴシック" pitchFamily="2"/>
                <a:cs typeface="ＭＳ Ｐゴシック" pitchFamily="2"/>
              </a:rPr>
              <a:t>Lecture 9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4800" b="0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ＭＳ Ｐゴシック" pitchFamily="2"/>
              <a:cs typeface="ＭＳ Ｐゴシック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4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ＭＳ Ｐゴシック" pitchFamily="2"/>
                <a:cs typeface="ＭＳ Ｐゴシック" pitchFamily="2"/>
              </a:rPr>
              <a:t>Sustainable development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4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ＭＳ Ｐゴシック" pitchFamily="2"/>
                <a:cs typeface="ＭＳ Ｐゴシック" pitchFamily="2"/>
              </a:rPr>
              <a:t>Limits to growth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3FE7DDA-6DC8-4A70-924C-DA090D2D1DC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2095199" cy="914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08E07-694A-4413-80E9-13D1FE13F39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835000" y="-101160"/>
            <a:ext cx="9143640" cy="2387160"/>
          </a:xfrm>
        </p:spPr>
        <p:txBody>
          <a:bodyPr lIns="0" tIns="0" rIns="0" bIns="0" anchor="ctr"/>
          <a:lstStyle/>
          <a:p>
            <a:pPr lvl="0"/>
            <a:r>
              <a:rPr lang="en-US" sz="4800">
                <a:latin typeface="Calibri" pitchFamily="18"/>
              </a:rPr>
              <a:t>Sustainability? Coal consumption </a:t>
            </a:r>
            <a:br>
              <a:rPr lang="en-US" sz="1800">
                <a:latin typeface="Calibri" pitchFamily="18"/>
              </a:rPr>
            </a:br>
            <a:endParaRPr lang="en-US" sz="1800">
              <a:latin typeface="Calibri" pitchFamily="1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F2C9F-5A8D-430C-AB57-9BA065B71D8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CF7EBAAC-EB2E-4794-B3FD-7D5FAD754FE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16800" y="1554479"/>
            <a:ext cx="11120040" cy="5093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F0CE500E-64CB-4273-9715-7FF80266A8B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20" y="-360"/>
            <a:ext cx="209556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4352B-273F-48EE-9F6C-FFE51D69BA8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66520" y="-466920"/>
            <a:ext cx="9143640" cy="2387160"/>
          </a:xfrm>
        </p:spPr>
        <p:txBody>
          <a:bodyPr lIns="0" tIns="0" rIns="0" bIns="0" anchor="ctr"/>
          <a:lstStyle/>
          <a:p>
            <a:pPr lvl="0"/>
            <a:r>
              <a:rPr lang="en-US" sz="2800">
                <a:latin typeface="Calibri" pitchFamily="18"/>
              </a:rPr>
              <a:t>Companies and global emissions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F2F67-3CC0-49B1-B4DD-4DA85B4DD5B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74BFC6CE-5ADF-4AFF-A507-552440CB845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8640" y="1371599"/>
            <a:ext cx="10698480" cy="5212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>
            <a:extLst>
              <a:ext uri="{FF2B5EF4-FFF2-40B4-BE49-F238E27FC236}">
                <a16:creationId xmlns:a16="http://schemas.microsoft.com/office/drawing/2014/main" id="{08D1ECD2-DEAF-4A18-BD0A-D3DE5050ED7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20" y="-360"/>
            <a:ext cx="209556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08254-7FEE-4524-88C0-F9F448895B7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endParaRPr lang="en-US" sz="1800">
              <a:latin typeface="Calibri" pitchFamily="1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54D5EB-8814-4AE9-8E11-0F8FF56D272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12326400" cy="6926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EB175-2FF6-410C-8D2E-36285FFFC18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/>
          <a:p>
            <a:endParaRPr lang="en-US" sz="1800">
              <a:latin typeface="Calibri" pitchFamily="18"/>
            </a:endParaRP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C59ECD9B-5F8D-4852-91B3-CA04BDD3810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365040"/>
            <a:ext cx="11521440" cy="6218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imits to growth 1&#10;&#10;Environment and climate ch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1F0D0-96F3-4D2E-B21E-DB820A28741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080" y="1825560"/>
            <a:ext cx="10515240" cy="1325160"/>
          </a:xfrm>
        </p:spPr>
        <p:txBody>
          <a:bodyPr/>
          <a:lstStyle/>
          <a:p>
            <a:pPr lvl="0" algn="ctr"/>
            <a:r>
              <a:rPr lang="en-US" b="1"/>
              <a:t>Limits to growth 1</a:t>
            </a:r>
            <a:br>
              <a:rPr lang="en-US" b="1"/>
            </a:br>
            <a:br>
              <a:rPr lang="en-US" b="1"/>
            </a:br>
            <a:r>
              <a:rPr lang="en-US" b="1"/>
              <a:t>Society, environment and climate change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1EFD74FE-EB24-4B0B-B139-1A485BBF5D1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360"/>
            <a:ext cx="209556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Jared Diamond&#10;(1937-…)&#10;University of Califor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985D1-D1BA-40C5-979F-386000A889F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18040" y="365040"/>
            <a:ext cx="7030800" cy="1325160"/>
          </a:xfrm>
        </p:spPr>
        <p:txBody>
          <a:bodyPr/>
          <a:lstStyle/>
          <a:p>
            <a:pPr lvl="0" algn="ctr"/>
            <a:r>
              <a:rPr lang="en-US"/>
              <a:t>Jared Diamond</a:t>
            </a:r>
            <a:br>
              <a:rPr lang="en-US"/>
            </a:br>
            <a:r>
              <a:rPr lang="en-US"/>
              <a:t>(1937-…)</a:t>
            </a:r>
            <a:br>
              <a:rPr lang="en-US"/>
            </a:br>
            <a:r>
              <a:rPr lang="en-US" sz="3600"/>
              <a:t>University of California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C2C40-ABE1-42AC-B872-79CDFFEC3F9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45240" y="3143879"/>
            <a:ext cx="6354000" cy="4350960"/>
          </a:xfrm>
        </p:spPr>
        <p:txBody>
          <a:bodyPr/>
          <a:lstStyle/>
          <a:p>
            <a:pPr lvl="0">
              <a:spcBef>
                <a:spcPts val="1001"/>
              </a:spcBef>
              <a:buFont typeface="Arial" pitchFamily="32"/>
              <a:buChar char="•"/>
            </a:pPr>
            <a:r>
              <a:rPr lang="en-US"/>
              <a:t>How do societies survive and adapt?</a:t>
            </a:r>
          </a:p>
          <a:p>
            <a:pPr lvl="0">
              <a:spcBef>
                <a:spcPts val="1001"/>
              </a:spcBef>
              <a:buFont typeface="Arial" pitchFamily="32"/>
              <a:buChar char="•"/>
            </a:pPr>
            <a:r>
              <a:rPr lang="en-US"/>
              <a:t>How and why do they fail?</a:t>
            </a:r>
          </a:p>
          <a:p>
            <a:pPr lvl="0">
              <a:spcBef>
                <a:spcPts val="1001"/>
              </a:spcBef>
              <a:buNone/>
            </a:pPr>
            <a:r>
              <a:rPr lang="en-US" b="1"/>
              <a:t>         Climate change</a:t>
            </a:r>
          </a:p>
          <a:p>
            <a:pPr lvl="0">
              <a:spcBef>
                <a:spcPts val="1001"/>
              </a:spcBef>
              <a:buNone/>
            </a:pPr>
            <a:r>
              <a:rPr lang="en-US" b="1"/>
              <a:t>         Environment, agriculture, water and other resources</a:t>
            </a:r>
          </a:p>
          <a:p>
            <a:pPr lvl="0">
              <a:spcBef>
                <a:spcPts val="1001"/>
              </a:spcBef>
              <a:buClr>
                <a:srgbClr val="0070C0"/>
              </a:buClr>
              <a:buFont typeface="Arial" pitchFamily="32"/>
              <a:buChar char="•"/>
            </a:pPr>
            <a:r>
              <a:rPr lang="en-US" b="1"/>
              <a:t>       Social organization, trade, war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CEAF95A-3C11-4B4E-94D4-EEF7D2ADAD7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6320" y="365040"/>
            <a:ext cx="4155839" cy="636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3DF80C-2F34-47BA-8C40-23F61E7F2FC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355320" y="0"/>
            <a:ext cx="2733480" cy="285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4DDA7-F777-462B-9EFF-E5CD8DC21B1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415960" y="199800"/>
            <a:ext cx="9471240" cy="1749960"/>
          </a:xfrm>
        </p:spPr>
        <p:txBody>
          <a:bodyPr lIns="0" tIns="0" rIns="0" bIns="0" anchor="ctr"/>
          <a:lstStyle/>
          <a:p>
            <a:pPr lvl="0"/>
            <a:r>
              <a:rPr lang="en-US">
                <a:latin typeface="Calibri" pitchFamily="18"/>
              </a:rPr>
              <a:t>Ecological catastrophe</a:t>
            </a:r>
            <a:br>
              <a:rPr lang="en-US">
                <a:latin typeface="Calibri" pitchFamily="18"/>
              </a:rPr>
            </a:br>
            <a:r>
              <a:rPr lang="en-US">
                <a:latin typeface="Calibri" pitchFamily="18"/>
              </a:rPr>
              <a:t>or human catastrophe? </a:t>
            </a:r>
            <a:br>
              <a:rPr lang="en-US">
                <a:latin typeface="Calibri" pitchFamily="18"/>
              </a:rPr>
            </a:br>
            <a:r>
              <a:rPr lang="en-US">
                <a:latin typeface="Calibri" pitchFamily="18"/>
              </a:rPr>
              <a:t>The case of the Easter Island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EEFEFC2A-5880-48BD-8FB3-562BA087EC9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415960" y="1989360"/>
            <a:ext cx="7642440" cy="506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5D88EB5B-0CBB-45BD-8014-A1D02B018F5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20" y="-360"/>
            <a:ext cx="209556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aster Island stat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2FBE1DE3-053A-4DAF-8B6B-E14247CC81B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041240" y="1600560"/>
            <a:ext cx="7772039" cy="1142640"/>
          </a:xfrm>
        </p:spPr>
        <p:txBody>
          <a:bodyPr/>
          <a:lstStyle/>
          <a:p>
            <a:pPr lvl="0"/>
            <a:r>
              <a:rPr lang="en-US" sz="4000"/>
              <a:t>Easter Island statues:</a:t>
            </a:r>
            <a:br>
              <a:rPr lang="en-US" sz="4000"/>
            </a:br>
            <a:r>
              <a:rPr lang="en-US" sz="4000"/>
              <a:t>who did and why?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B9D438B-926C-4151-A5DA-3EBD9CF5BD4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06160" y="3800520"/>
            <a:ext cx="8371800" cy="3057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A71C2D9B-D6AC-440E-A575-66CEB8B712F5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206160" y="805320"/>
            <a:ext cx="3784320" cy="327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647A3E3E-B1EA-44C1-BF42-055E24F4A67B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16800" y="805320"/>
            <a:ext cx="2889360" cy="4299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51B76-5CC5-43DC-B16A-E3E79B66533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/>
          <a:p>
            <a:pPr lvl="0"/>
            <a:r>
              <a:rPr lang="en-US" sz="5400" b="1">
                <a:solidFill>
                  <a:srgbClr val="004586"/>
                </a:solidFill>
                <a:latin typeface="Calibri" pitchFamily="18"/>
              </a:rPr>
              <a:t>Why did this society collapse?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0909D7-BB71-426A-BB24-A045A4ED9F1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31519" y="2418120"/>
            <a:ext cx="10515240" cy="3708360"/>
          </a:xfrm>
        </p:spPr>
        <p:txBody>
          <a:bodyPr lIns="0" tIns="0" rIns="0" bIns="0" anchor="ctr"/>
          <a:lstStyle/>
          <a:p>
            <a:pPr lvl="0"/>
            <a:r>
              <a:rPr lang="en-US" sz="2800">
                <a:latin typeface="Calibri" pitchFamily="18"/>
              </a:rPr>
              <a:t>According to Diamond (but some disagree), it was mainly an </a:t>
            </a:r>
            <a:r>
              <a:rPr lang="en-US" sz="2800" b="1">
                <a:latin typeface="Calibri" pitchFamily="18"/>
              </a:rPr>
              <a:t>ecological catastrophe</a:t>
            </a:r>
            <a:r>
              <a:rPr lang="en-US" sz="2800">
                <a:latin typeface="Calibri" pitchFamily="18"/>
              </a:rPr>
              <a:t>: the statues were build for centuries as exhibition of power, but this exhausted the resources (trees for ropes and building tools).</a:t>
            </a:r>
            <a:br>
              <a:rPr lang="en-US" sz="2800">
                <a:latin typeface="Calibri" pitchFamily="18"/>
              </a:rPr>
            </a:br>
            <a:br>
              <a:rPr lang="en-US" sz="2800">
                <a:latin typeface="Calibri" pitchFamily="18"/>
              </a:rPr>
            </a:br>
            <a:r>
              <a:rPr lang="en-US" sz="2800">
                <a:latin typeface="Calibri" pitchFamily="18"/>
              </a:rPr>
              <a:t>Then, the impoverished populations destroyed the statues and only a few remained at their sites.</a:t>
            </a:r>
            <a:br>
              <a:rPr lang="en-US" sz="2800">
                <a:latin typeface="Calibri" pitchFamily="18"/>
              </a:rPr>
            </a:br>
            <a:br>
              <a:rPr lang="en-US" sz="2800">
                <a:latin typeface="Calibri" pitchFamily="18"/>
              </a:rPr>
            </a:br>
            <a:r>
              <a:rPr lang="en-US" sz="2800">
                <a:latin typeface="Calibri" pitchFamily="18"/>
              </a:rPr>
              <a:t>Another explanation: diseases contaminated by the Dutch sailors finding the island in the 18th century.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case of the Anasaz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4E08B-950B-48D2-BD22-5B064F2DBE0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750200" y="68400"/>
            <a:ext cx="6603480" cy="1325160"/>
          </a:xfrm>
        </p:spPr>
        <p:txBody>
          <a:bodyPr/>
          <a:lstStyle/>
          <a:p>
            <a:pPr lvl="0"/>
            <a:r>
              <a:rPr lang="en-US"/>
              <a:t>The case of the Anasazi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D1E2F-14F8-46A8-AF62-EB808092AFA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750200" y="909000"/>
            <a:ext cx="6508440" cy="4350960"/>
          </a:xfrm>
        </p:spPr>
        <p:txBody>
          <a:bodyPr/>
          <a:lstStyle/>
          <a:p>
            <a:pPr lvl="0">
              <a:spcBef>
                <a:spcPts val="1001"/>
              </a:spcBef>
              <a:buNone/>
            </a:pPr>
            <a:endParaRPr lang="en-US"/>
          </a:p>
          <a:p>
            <a:pPr lvl="0">
              <a:spcBef>
                <a:spcPts val="1001"/>
              </a:spcBef>
              <a:buFont typeface="Arial" pitchFamily="32"/>
              <a:buChar char="•"/>
            </a:pPr>
            <a:r>
              <a:rPr lang="en-US"/>
              <a:t>in what is now Utah, Colorado, Arizona, New Mexico</a:t>
            </a:r>
          </a:p>
          <a:p>
            <a:pPr lvl="0">
              <a:spcBef>
                <a:spcPts val="1001"/>
              </a:spcBef>
              <a:buFont typeface="Arial" pitchFamily="32"/>
              <a:buChar char="•"/>
            </a:pPr>
            <a:r>
              <a:rPr lang="en-US"/>
              <a:t>Approx. 500-1350 our era</a:t>
            </a:r>
          </a:p>
          <a:p>
            <a:pPr lvl="0">
              <a:spcBef>
                <a:spcPts val="1001"/>
              </a:spcBef>
              <a:buNone/>
            </a:pPr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F2106EB-2BF4-44AD-8CAC-705F3F880B4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4619880" cy="3075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623B7B-17E5-4041-AF5A-92AF363442A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3075839"/>
            <a:ext cx="4619880" cy="3686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5291D19-1E9E-4754-B52B-DABA178224C9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750200" y="3075839"/>
            <a:ext cx="6346080" cy="3605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681AC8-08EB-4F62-8AF8-EF95C388CD40}"/>
              </a:ext>
            </a:extLst>
          </p:cNvPr>
          <p:cNvSpPr/>
          <p:nvPr/>
        </p:nvSpPr>
        <p:spPr>
          <a:xfrm>
            <a:off x="261360" y="1135440"/>
            <a:ext cx="11364480" cy="5585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D1D1D1"/>
              </a:gs>
              <a:gs pos="100000">
                <a:srgbClr val="C0C0C0"/>
              </a:gs>
            </a:gsLst>
            <a:lin ang="5400000"/>
          </a:gradFill>
          <a:ln w="6480">
            <a:solidFill>
              <a:srgbClr val="A5A5A5"/>
            </a:solidFill>
            <a:prstDash val="solid"/>
            <a:miter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20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Theoretical Lecture 9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Arial Unicode MS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Limits to growth</a:t>
            </a:r>
          </a:p>
          <a:p>
            <a:pPr marL="0" marR="0" lvl="0" indent="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2000" b="1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Arial Unicode MS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Sustainable development</a:t>
            </a:r>
          </a:p>
          <a:p>
            <a:pPr marL="0" marR="0" lvl="0" indent="0" algn="l" rtl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SzPct val="45000"/>
              <a:buFont typeface="Arial" pitchFamily="32"/>
              <a:buChar char="•"/>
              <a:tabLst/>
            </a:pPr>
            <a:r>
              <a:rPr lang="en-none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Concepts of sustainability</a:t>
            </a:r>
          </a:p>
          <a:p>
            <a:pPr marL="0" marR="0" lvl="0" indent="0" algn="l" rtl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SzPct val="45000"/>
              <a:buFont typeface="Arial" pitchFamily="32"/>
              <a:buChar char="•"/>
              <a:tabLst/>
            </a:pPr>
            <a:r>
              <a:rPr lang="en-none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Energy and economic and social impacts</a:t>
            </a:r>
          </a:p>
          <a:p>
            <a:pPr marL="0" marR="0" lvl="0" indent="0" algn="l" rtl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SzPct val="45000"/>
              <a:buFont typeface="Arial" pitchFamily="32"/>
              <a:buChar char="•"/>
              <a:tabLst/>
            </a:pPr>
            <a:r>
              <a:rPr lang="en-none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Social vs economic sustainability</a:t>
            </a:r>
          </a:p>
          <a:p>
            <a:pPr marL="0" marR="0" lvl="0" indent="0" algn="l" rtl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SzPct val="45000"/>
              <a:buFont typeface="Arial" pitchFamily="32"/>
              <a:buChar char="•"/>
              <a:tabLst/>
            </a:pPr>
            <a:r>
              <a:rPr lang="en-none" sz="1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Limits to growth</a:t>
            </a:r>
          </a:p>
          <a:p>
            <a:pPr marL="0" marR="0" lvl="0" indent="0" algn="l" rtl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None/>
              <a:tabLst/>
            </a:pPr>
            <a:endParaRPr lang="en-none" sz="1800" b="1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Arial Unicode MS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  <a:tabLst/>
            </a:pPr>
            <a:r>
              <a:rPr lang="en-none" sz="20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Readings:</a:t>
            </a:r>
          </a:p>
          <a:p>
            <a:pPr marL="0" marR="0" lvl="0" indent="0" algn="l" rtl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  <a:tabLst/>
            </a:pPr>
            <a:r>
              <a:rPr lang="en-none" sz="20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Diamond, Jared </a:t>
            </a:r>
            <a:r>
              <a:rPr lang="en-non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(2005), </a:t>
            </a:r>
            <a:r>
              <a:rPr lang="en-none" sz="2000" b="1" i="1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Collapse</a:t>
            </a:r>
            <a:r>
              <a:rPr lang="en-none" sz="20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, </a:t>
            </a:r>
            <a:r>
              <a:rPr lang="en-none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Penguin, London (there is a Portuguese translation)</a:t>
            </a:r>
          </a:p>
          <a:p>
            <a:pPr marL="0" marR="0" lvl="0" indent="0" algn="l" rtl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  <a:tabLst/>
            </a:pPr>
            <a:r>
              <a:rPr lang="en-none" sz="20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Core (in Aquila)</a:t>
            </a:r>
          </a:p>
          <a:p>
            <a:pPr marL="0" marR="0" lvl="0" indent="0" algn="l" rtl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  <a:tabLst/>
            </a:pPr>
            <a:endParaRPr lang="en-none" sz="2000" b="1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Arial Unicode MS" pitchFamily="2"/>
              <a:cs typeface="Arial Unicode MS" pitchFamily="2"/>
            </a:endParaRPr>
          </a:p>
          <a:p>
            <a:pPr marL="0" marR="0" lvl="0" indent="0" algn="l" rtl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  <a:tabLst/>
            </a:pPr>
            <a:endParaRPr lang="en-none" sz="2000" b="1" i="0" u="none" strike="noStrike" kern="1200" spc="0">
              <a:ln>
                <a:noFill/>
              </a:ln>
              <a:solidFill>
                <a:srgbClr val="000000"/>
              </a:solidFill>
              <a:latin typeface="Calibri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71D4128C-8B80-4907-9738-5EDE7F181E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8610480" y="6356520"/>
            <a:ext cx="27428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/>
          <a:p>
            <a:pPr lvl="0"/>
            <a:fld id="{735E4357-0436-463F-B786-605169E2DCC3}" type="slidenum">
              <a:t>2</a:t>
            </a:fld>
            <a:endParaRPr lang="en-none">
              <a:solidFill>
                <a:srgbClr val="000000"/>
              </a:solidFill>
              <a:latin typeface="Calibri" pitchFamily="18"/>
              <a:cs typeface="Tahoma" pitchFamily="2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57DD050D-7F36-4202-90AF-B9DA50E137D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51200" y="0"/>
            <a:ext cx="2095199" cy="914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DEB92-8327-40CE-87F6-D66F1501DC3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932600" y="1707120"/>
            <a:ext cx="3242520" cy="1325160"/>
          </a:xfrm>
        </p:spPr>
        <p:txBody>
          <a:bodyPr/>
          <a:lstStyle/>
          <a:p>
            <a:pPr lvl="0"/>
            <a:r>
              <a:rPr lang="en-US" sz="3600"/>
              <a:t>The Anasazi were able to build large urban settlements and to develop industry and innovative agriculture</a:t>
            </a: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7FA43122-87A3-4181-9F4B-DC67201291CC}"/>
              </a:ext>
            </a:extLst>
          </p:cNvPr>
          <p:cNvSpPr/>
          <p:nvPr/>
        </p:nvSpPr>
        <p:spPr>
          <a:xfrm>
            <a:off x="0" y="0"/>
            <a:ext cx="30456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mo" pitchFamily="18"/>
              <a:ea typeface="Arial Unicode MS" pitchFamily="2"/>
              <a:cs typeface="Arial Unicode MS" pitchFamily="2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AE63624-9101-447A-AD57-6C9022DA458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04920" y="3705120"/>
            <a:ext cx="7590599" cy="288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11ABBF-5556-4946-B7EF-8DB975986711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04920" y="365040"/>
            <a:ext cx="7590599" cy="3339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E732C-2F81-410F-A6C3-C4E8C40D0F2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006319" y="899639"/>
            <a:ext cx="5019120" cy="1325160"/>
          </a:xfrm>
        </p:spPr>
        <p:txBody>
          <a:bodyPr/>
          <a:lstStyle/>
          <a:p>
            <a:pPr lvl="0"/>
            <a:r>
              <a:rPr lang="en-US" sz="3200"/>
              <a:t>They built houses using complex construction methods, developing pottery and writing elaborate pictographs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27821761-ABDB-4DAD-8F13-3832A9E61E5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720" y="3605400"/>
            <a:ext cx="3164399" cy="3252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26CE7E60-7615-43F6-A595-254F3602056F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183480" y="3605400"/>
            <a:ext cx="8503920" cy="32522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8">
            <a:extLst>
              <a:ext uri="{FF2B5EF4-FFF2-40B4-BE49-F238E27FC236}">
                <a16:creationId xmlns:a16="http://schemas.microsoft.com/office/drawing/2014/main" id="{8FF1B71A-92D4-4836-AD1F-7D2051E30F82}"/>
              </a:ext>
            </a:extLst>
          </p:cNvPr>
          <p:cNvSpPr/>
          <p:nvPr/>
        </p:nvSpPr>
        <p:spPr>
          <a:xfrm>
            <a:off x="0" y="0"/>
            <a:ext cx="30456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none" sz="1800" b="0" i="0" u="none" strike="noStrike" kern="1200">
              <a:ln>
                <a:noFill/>
              </a:ln>
              <a:latin typeface="Arimo" pitchFamily="18"/>
              <a:ea typeface="Arial Unicode MS" pitchFamily="2"/>
              <a:cs typeface="Arial Unicode MS" pitchFamily="2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5EC75685-BBD2-447E-B7B5-8DC8089B35C3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1840" y="-92160"/>
            <a:ext cx="6645599" cy="3676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ut the Anasazi society fai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8F9A5-DEE3-4B7C-82D5-D527EC83BB5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algn="r"/>
            <a:r>
              <a:rPr lang="en-US"/>
              <a:t>But the Anasazi society failed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3649E-A8CA-4044-9BE0-84B63FF2865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spcBef>
                <a:spcPts val="1001"/>
              </a:spcBef>
              <a:buFont typeface="Arial" pitchFamily="32"/>
              <a:buChar char="•"/>
            </a:pPr>
            <a:r>
              <a:rPr lang="en-US" sz="3200"/>
              <a:t>Drought, in spite of a highly sophisticated irrigation system</a:t>
            </a:r>
          </a:p>
          <a:p>
            <a:pPr lvl="0">
              <a:spcBef>
                <a:spcPts val="1001"/>
              </a:spcBef>
              <a:buFont typeface="Arial" pitchFamily="32"/>
              <a:buChar char="•"/>
            </a:pPr>
            <a:r>
              <a:rPr lang="en-US" sz="3200"/>
              <a:t>Deforestation is the main candidate for the ignition of the crisis</a:t>
            </a:r>
          </a:p>
          <a:p>
            <a:pPr lvl="0">
              <a:spcBef>
                <a:spcPts val="1001"/>
              </a:spcBef>
              <a:buFont typeface="Arial" pitchFamily="32"/>
              <a:buChar char="•"/>
            </a:pPr>
            <a:r>
              <a:rPr lang="en-US" sz="3200"/>
              <a:t>But also a social context: much work and social subordination was required for the extent of “public works” we verify as buildings; wars and scarce resources created further contradictions and conflict</a:t>
            </a:r>
          </a:p>
          <a:p>
            <a:pPr lvl="0">
              <a:spcBef>
                <a:spcPts val="1001"/>
              </a:spcBef>
              <a:buFont typeface="Arial" pitchFamily="32"/>
              <a:buChar char="•"/>
            </a:pPr>
            <a:r>
              <a:rPr lang="en-US" sz="3200"/>
              <a:t>The Anasazi left their homes and migrated south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25E24103-BAFF-440E-8D66-D427B566E1D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360"/>
            <a:ext cx="209556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DFAEE-4613-4AF3-A91F-6A7B3B23B38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080" y="1825560"/>
            <a:ext cx="10515240" cy="1325160"/>
          </a:xfrm>
        </p:spPr>
        <p:txBody>
          <a:bodyPr/>
          <a:lstStyle/>
          <a:p>
            <a:pPr lvl="0" algn="ctr"/>
            <a:r>
              <a:rPr lang="en-US" b="1"/>
              <a:t>Limits to growth 2</a:t>
            </a:r>
            <a:br>
              <a:rPr lang="en-US" b="1"/>
            </a:br>
            <a:br>
              <a:rPr lang="en-US" b="1"/>
            </a:br>
            <a:r>
              <a:rPr lang="en-US" b="1"/>
              <a:t>Social conditions</a:t>
            </a:r>
            <a:br>
              <a:rPr lang="en-US" b="1"/>
            </a:br>
            <a:r>
              <a:rPr lang="en-US" b="1"/>
              <a:t>(some examples, to be continued in the next lectures)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FF89153F-8952-4664-984F-BC4DB00F92F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360"/>
            <a:ext cx="209556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Wealth and poverty (Worl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2D887-BE12-48A9-9347-003079CCDAC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algn="ctr"/>
            <a:r>
              <a:rPr lang="en-US"/>
              <a:t>Wealth and poverty (World)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C51A5-F99E-463C-9C96-455A31792AA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buNone/>
            </a:pPr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F64F926-9FB5-43C3-810E-4DB926A2CF7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671480"/>
            <a:ext cx="5794920" cy="41806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8585040E-A865-4AD0-9B44-E4B7A9A98902}"/>
              </a:ext>
            </a:extLst>
          </p:cNvPr>
          <p:cNvSpPr/>
          <p:nvPr/>
        </p:nvSpPr>
        <p:spPr>
          <a:xfrm>
            <a:off x="0" y="6036120"/>
            <a:ext cx="5794920" cy="364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Wealth by country as compared to the world average (2015)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F7EB8174-AD39-41ED-B0F8-A45EB221A4B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937840" y="1671480"/>
            <a:ext cx="5869080" cy="42721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2EA390-85A8-4E6D-A297-D01879A23D08}"/>
              </a:ext>
            </a:extLst>
          </p:cNvPr>
          <p:cNvSpPr/>
          <p:nvPr/>
        </p:nvSpPr>
        <p:spPr>
          <a:xfrm>
            <a:off x="5937840" y="6035040"/>
            <a:ext cx="5869080" cy="364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none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Arial Unicode MS" pitchFamily="2"/>
              </a:rPr>
              <a:t>Poverty by country as compared to the world average (2003)</a:t>
            </a:r>
          </a:p>
        </p:txBody>
      </p:sp>
      <p:pic>
        <p:nvPicPr>
          <p:cNvPr id="8" name="">
            <a:extLst>
              <a:ext uri="{FF2B5EF4-FFF2-40B4-BE49-F238E27FC236}">
                <a16:creationId xmlns:a16="http://schemas.microsoft.com/office/drawing/2014/main" id="{3F660423-6FA4-4659-A1D4-26712BD751FE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0" y="-360"/>
            <a:ext cx="209556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o, growth may be a 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BB00C-8C12-444D-BA44-1EDBACAE17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algn="r"/>
            <a:r>
              <a:rPr lang="en-US" sz="4800" b="1"/>
              <a:t>So, growth may be a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1BBD5-0706-4038-99F2-3C32C6BDD9C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8760" y="1825560"/>
            <a:ext cx="11014920" cy="4350960"/>
          </a:xfrm>
        </p:spPr>
        <p:txBody>
          <a:bodyPr/>
          <a:lstStyle/>
          <a:p>
            <a:pPr lvl="0">
              <a:spcBef>
                <a:spcPts val="1001"/>
              </a:spcBef>
              <a:buFont typeface="Arial" pitchFamily="32"/>
              <a:buChar char="•"/>
            </a:pPr>
            <a:r>
              <a:rPr lang="en-US" sz="3600"/>
              <a:t>Societies and their economies express contradictions and social tensions (distribution and property issues)</a:t>
            </a:r>
          </a:p>
          <a:p>
            <a:pPr lvl="0">
              <a:spcBef>
                <a:spcPts val="1001"/>
              </a:spcBef>
              <a:buFont typeface="Arial" pitchFamily="32"/>
              <a:buChar char="•"/>
            </a:pPr>
            <a:r>
              <a:rPr lang="en-US" sz="3600"/>
              <a:t>Poverty, wealth or education inequality (or inequality in the access to other means of living), exploitation of resources, conditions of work, and rentism may affect the evolution of the economies: </a:t>
            </a:r>
            <a:r>
              <a:rPr lang="en-US" sz="3600" b="1"/>
              <a:t>growth may be unequal, uneven and unfair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E74C3D97-1B8D-47D1-B5AD-F84442C29A4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360"/>
            <a:ext cx="209556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imits to growth 3&#10;&#10;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FBE00-ECE2-498E-8747-D6CB75015F5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8080" y="1968119"/>
            <a:ext cx="10515240" cy="1325160"/>
          </a:xfrm>
        </p:spPr>
        <p:txBody>
          <a:bodyPr/>
          <a:lstStyle/>
          <a:p>
            <a:pPr lvl="0" algn="ctr"/>
            <a:r>
              <a:rPr lang="en-US" b="1"/>
              <a:t>Limits to growth 3</a:t>
            </a:r>
            <a:br>
              <a:rPr lang="en-US" b="1"/>
            </a:br>
            <a:br>
              <a:rPr lang="en-US" b="1"/>
            </a:br>
            <a:r>
              <a:rPr lang="en-US" b="1"/>
              <a:t>Technology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22297FA-1AFD-404C-B46A-B21500627E1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360"/>
            <a:ext cx="209556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imits to growth deb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83E93-3033-4FE9-BA76-3C15C69A646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8279" y="0"/>
            <a:ext cx="10515240" cy="1325160"/>
          </a:xfrm>
        </p:spPr>
        <p:txBody>
          <a:bodyPr/>
          <a:lstStyle/>
          <a:p>
            <a:pPr lvl="0" algn="r"/>
            <a:r>
              <a:rPr lang="en-US"/>
              <a:t>Limits to growth debate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3214A-08E3-49B5-B936-A644039EFEF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5120" y="1225800"/>
            <a:ext cx="11352600" cy="5348160"/>
          </a:xfrm>
        </p:spPr>
        <p:txBody>
          <a:bodyPr/>
          <a:lstStyle/>
          <a:p>
            <a:pPr lvl="0">
              <a:spcBef>
                <a:spcPts val="1001"/>
              </a:spcBef>
              <a:buNone/>
            </a:pPr>
            <a:r>
              <a:rPr lang="en-US" b="1"/>
              <a:t>Meadows report (1972, MIT team)</a:t>
            </a:r>
            <a:r>
              <a:rPr lang="en-US"/>
              <a:t>: absolute limits to growth given the impact of production, food scarcity and pollution. Until 2070, a collapse will occur:</a:t>
            </a:r>
          </a:p>
          <a:p>
            <a:pPr lvl="0">
              <a:spcBef>
                <a:spcPts val="1001"/>
              </a:spcBef>
              <a:buNone/>
            </a:pPr>
            <a:r>
              <a:rPr lang="en-US"/>
              <a:t>“If the present growth trends in world population, industrialisation, pollution, food production, and resource depletion continue unchanged, the </a:t>
            </a:r>
            <a:r>
              <a:rPr lang="en-US" b="1">
                <a:solidFill>
                  <a:srgbClr val="DC2300"/>
                </a:solidFill>
              </a:rPr>
              <a:t>limits to growth</a:t>
            </a:r>
            <a:r>
              <a:rPr lang="en-US"/>
              <a:t> on this planet will be reached sometime within the next one hundred years.”</a:t>
            </a:r>
          </a:p>
          <a:p>
            <a:pPr lvl="0">
              <a:spcBef>
                <a:spcPts val="1001"/>
              </a:spcBef>
              <a:buNone/>
            </a:pPr>
            <a:endParaRPr lang="en-US"/>
          </a:p>
          <a:p>
            <a:pPr lvl="0">
              <a:spcBef>
                <a:spcPts val="1001"/>
              </a:spcBef>
              <a:buFont typeface="Arial" pitchFamily="32"/>
              <a:buChar char="•"/>
            </a:pPr>
            <a:r>
              <a:rPr lang="en-US"/>
              <a:t>Reply by Chris Freeman and the SPRU team (Sussex, UK): technology is a social choice and may be used to create alternatives against depletion of natural resources (if the social conditions are met)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E71500DD-3F57-4F72-81BB-E572FCC1A31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360"/>
            <a:ext cx="209556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ore limits to grow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9D27B-7E3A-45D5-97C0-5FA376D5598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 algn="ctr"/>
            <a:r>
              <a:rPr lang="en-US" b="1"/>
              <a:t>More limits to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748B3-33BD-4F67-BBA5-AA8D2992354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>
              <a:spcBef>
                <a:spcPts val="1001"/>
              </a:spcBef>
              <a:buNone/>
            </a:pPr>
            <a:r>
              <a:rPr lang="en-US" sz="3600" b="1"/>
              <a:t>The Big questions for the 21st century?</a:t>
            </a:r>
          </a:p>
          <a:p>
            <a:pPr lvl="0">
              <a:spcBef>
                <a:spcPts val="1001"/>
              </a:spcBef>
              <a:buNone/>
            </a:pPr>
            <a:endParaRPr lang="en-US" sz="1400"/>
          </a:p>
          <a:p>
            <a:pPr lvl="0">
              <a:spcBef>
                <a:spcPts val="1001"/>
              </a:spcBef>
              <a:buNone/>
            </a:pPr>
            <a:r>
              <a:rPr lang="en-US" sz="3600">
                <a:solidFill>
                  <a:srgbClr val="004586"/>
                </a:solidFill>
              </a:rPr>
              <a:t>Climate Change</a:t>
            </a:r>
            <a:r>
              <a:rPr lang="en-US" sz="3600"/>
              <a:t>: scarcity of water and energy? Some regions and cities will be depopulated?</a:t>
            </a:r>
          </a:p>
          <a:p>
            <a:pPr lvl="0">
              <a:spcBef>
                <a:spcPts val="1001"/>
              </a:spcBef>
              <a:buNone/>
            </a:pPr>
            <a:endParaRPr lang="en-US" sz="1400"/>
          </a:p>
          <a:p>
            <a:pPr lvl="0">
              <a:spcBef>
                <a:spcPts val="1001"/>
              </a:spcBef>
              <a:buNone/>
            </a:pPr>
            <a:r>
              <a:rPr lang="en-US" sz="3600"/>
              <a:t>A </a:t>
            </a:r>
            <a:r>
              <a:rPr lang="en-US" sz="3600">
                <a:solidFill>
                  <a:srgbClr val="004586"/>
                </a:solidFill>
              </a:rPr>
              <a:t>new pattern of inequality</a:t>
            </a:r>
            <a:r>
              <a:rPr lang="en-US" sz="3600"/>
              <a:t>: availability of common goods (water), uneven access to public goods (security)?</a:t>
            </a:r>
          </a:p>
        </p:txBody>
      </p:sp>
      <p:pic>
        <p:nvPicPr>
          <p:cNvPr id="4" name="">
            <a:extLst>
              <a:ext uri="{FF2B5EF4-FFF2-40B4-BE49-F238E27FC236}">
                <a16:creationId xmlns:a16="http://schemas.microsoft.com/office/drawing/2014/main" id="{4B018F4D-C6AE-4E0C-8804-9197A17F5A8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360"/>
            <a:ext cx="209556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4528CCA-1609-4827-9891-09FC3F50A1F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2880" y="774000"/>
            <a:ext cx="10515240" cy="5535360"/>
          </a:xfrm>
        </p:spPr>
        <p:txBody>
          <a:bodyPr/>
          <a:lstStyle/>
          <a:p>
            <a:pPr lvl="0">
              <a:spcBef>
                <a:spcPts val="1001"/>
              </a:spcBef>
              <a:buNone/>
            </a:pPr>
            <a:endParaRPr lang="en-US" sz="3200"/>
          </a:p>
          <a:p>
            <a:pPr lvl="0">
              <a:spcBef>
                <a:spcPts val="1001"/>
              </a:spcBef>
              <a:buNone/>
            </a:pPr>
            <a:r>
              <a:rPr lang="en-US" sz="3200"/>
              <a:t>Recap:</a:t>
            </a:r>
          </a:p>
          <a:p>
            <a:pPr lvl="0">
              <a:spcBef>
                <a:spcPts val="1001"/>
              </a:spcBef>
              <a:buNone/>
            </a:pPr>
            <a:r>
              <a:rPr lang="en-US" sz="3200"/>
              <a:t>What we discussed: </a:t>
            </a:r>
            <a:r>
              <a:rPr lang="en-US" sz="3200" b="1"/>
              <a:t>models and growth theories </a:t>
            </a:r>
            <a:r>
              <a:rPr lang="en-US" sz="3200"/>
              <a:t>(Adam Smith and classical economics, the Keynesian type of model by Harrod-Domar, the neoclassical models of Solow, AK and Romer)</a:t>
            </a:r>
          </a:p>
          <a:p>
            <a:pPr lvl="0">
              <a:spcBef>
                <a:spcPts val="1001"/>
              </a:spcBef>
              <a:buNone/>
            </a:pPr>
            <a:endParaRPr lang="en-US" sz="3200"/>
          </a:p>
          <a:p>
            <a:pPr lvl="0">
              <a:spcBef>
                <a:spcPts val="1001"/>
              </a:spcBef>
              <a:buNone/>
            </a:pPr>
            <a:r>
              <a:rPr lang="en-US" sz="3200"/>
              <a:t>Next chapter: making development (what to do, how to do, the economic, social and environmental problems)</a:t>
            </a:r>
          </a:p>
          <a:p>
            <a:pPr lvl="0">
              <a:spcBef>
                <a:spcPts val="1001"/>
              </a:spcBef>
              <a:buNone/>
            </a:pPr>
            <a:r>
              <a:rPr lang="en-US" sz="3200"/>
              <a:t>Today: </a:t>
            </a:r>
            <a:r>
              <a:rPr lang="en-US" sz="3200" b="1"/>
              <a:t>limits to growth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02F0B382-F9D9-4A5C-AFB8-9DE76173B7A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360"/>
            <a:ext cx="1920239" cy="731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3AF21-93A2-4608-9A43-651ABC234F2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/>
          <a:p>
            <a:pPr lvl="0"/>
            <a:r>
              <a:rPr lang="en-US" sz="4800" b="1">
                <a:solidFill>
                  <a:srgbClr val="004586"/>
                </a:solidFill>
                <a:latin typeface="Calibri" pitchFamily="18"/>
              </a:rPr>
              <a:t>The economic problem:</a:t>
            </a:r>
            <a:br>
              <a:rPr lang="en-US" sz="4800" b="1">
                <a:solidFill>
                  <a:srgbClr val="004586"/>
                </a:solidFill>
                <a:latin typeface="Calibri" pitchFamily="18"/>
              </a:rPr>
            </a:br>
            <a:r>
              <a:rPr lang="en-US" sz="4800" b="1">
                <a:solidFill>
                  <a:srgbClr val="004586"/>
                </a:solidFill>
                <a:latin typeface="Calibri" pitchFamily="18"/>
              </a:rPr>
              <a:t>GDP growth requires more energy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26942C06-DFAE-4918-9E22-34932A20CA9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76640" y="1737359"/>
            <a:ext cx="11247119" cy="5116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393DA-820F-41BE-8903-54A1FC29684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/>
          <a:p>
            <a:pPr lvl="0"/>
            <a:r>
              <a:rPr lang="en-US" b="1">
                <a:solidFill>
                  <a:srgbClr val="004586"/>
                </a:solidFill>
                <a:latin typeface="Calibri" pitchFamily="18"/>
              </a:rPr>
              <a:t>But energy is pollution?</a:t>
            </a:r>
            <a:br>
              <a:rPr lang="en-US" b="1">
                <a:solidFill>
                  <a:srgbClr val="004586"/>
                </a:solidFill>
                <a:latin typeface="Calibri" pitchFamily="18"/>
              </a:rPr>
            </a:br>
            <a:r>
              <a:rPr lang="en-US" b="1">
                <a:solidFill>
                  <a:srgbClr val="004586"/>
                </a:solidFill>
                <a:latin typeface="Calibri" pitchFamily="18"/>
              </a:rPr>
              <a:t>GDP growth means more CO</a:t>
            </a:r>
            <a:r>
              <a:rPr lang="en-US" b="1" baseline="-25000">
                <a:solidFill>
                  <a:srgbClr val="004586"/>
                </a:solidFill>
                <a:latin typeface="Calibri" pitchFamily="18"/>
              </a:rPr>
              <a:t>2</a:t>
            </a:r>
            <a:r>
              <a:rPr lang="en-US" b="1">
                <a:solidFill>
                  <a:srgbClr val="004586"/>
                </a:solidFill>
                <a:latin typeface="Calibri" pitchFamily="18"/>
              </a:rPr>
              <a:t>?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5B74B229-492F-4989-9A46-1FDCB0832E3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2880" y="1920239"/>
            <a:ext cx="11521440" cy="493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14BB4-4BF8-45A0-ABE7-83CF5CB9061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/>
          <a:p>
            <a:pPr lvl="0"/>
            <a:r>
              <a:rPr lang="en-US" sz="6000" b="1">
                <a:solidFill>
                  <a:srgbClr val="004586"/>
                </a:solidFill>
                <a:latin typeface="Calibri" pitchFamily="18"/>
              </a:rPr>
              <a:t>CO2 and temperature anomalies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E98EA965-1519-4DE1-9009-C74EE1323B2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8640" y="1920239"/>
            <a:ext cx="11430000" cy="4933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EB6E4-B47E-4099-8783-FA5D0252D5C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566520" y="182880"/>
            <a:ext cx="10515240" cy="1325160"/>
          </a:xfrm>
        </p:spPr>
        <p:txBody>
          <a:bodyPr lIns="0" tIns="0" rIns="0" bIns="0" anchor="ctr"/>
          <a:lstStyle/>
          <a:p>
            <a:pPr lvl="0"/>
            <a:r>
              <a:rPr lang="en-US">
                <a:latin typeface="Calibri" pitchFamily="18"/>
              </a:rPr>
              <a:t>Is this sustainable?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EBC8C1B3-2487-4C5C-BCA1-BCEA3D91AAA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38080" y="1513800"/>
            <a:ext cx="10226160" cy="48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BAD7946E-07F5-4EFF-80A4-B5D3749952A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60" y="-360"/>
            <a:ext cx="209556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FE8EC-638C-40AC-A5EC-4BB79BBF1E4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657960" y="91440"/>
            <a:ext cx="10515240" cy="1325160"/>
          </a:xfrm>
        </p:spPr>
        <p:txBody>
          <a:bodyPr lIns="0" tIns="0" rIns="0" bIns="0" anchor="ctr"/>
          <a:lstStyle/>
          <a:p>
            <a:pPr lvl="0"/>
            <a:r>
              <a:rPr lang="en-US" sz="6000">
                <a:latin typeface="Calibri" pitchFamily="18"/>
              </a:rPr>
              <a:t>Quite difficult, right?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DA0B67E6-01FB-4B03-8F27-BB40F712499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51040" y="1371599"/>
            <a:ext cx="10944720" cy="5394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58ECA9F5-B12D-4AD8-8E39-B4FC2183BFF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20" y="-360"/>
            <a:ext cx="209556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CB7D8-65ED-4E63-A583-F5E6ED2583F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14400" y="137880"/>
            <a:ext cx="10515240" cy="1325160"/>
          </a:xfrm>
        </p:spPr>
        <p:txBody>
          <a:bodyPr lIns="0" tIns="0" rIns="0" bIns="0" anchor="ctr"/>
          <a:lstStyle/>
          <a:p>
            <a:pPr lvl="0" algn="r"/>
            <a:r>
              <a:rPr lang="en-US" sz="4800">
                <a:latin typeface="Calibri" pitchFamily="18"/>
              </a:rPr>
              <a:t>Overcrowded cities</a:t>
            </a:r>
          </a:p>
        </p:txBody>
      </p:sp>
      <p:pic>
        <p:nvPicPr>
          <p:cNvPr id="3" name="">
            <a:extLst>
              <a:ext uri="{FF2B5EF4-FFF2-40B4-BE49-F238E27FC236}">
                <a16:creationId xmlns:a16="http://schemas.microsoft.com/office/drawing/2014/main" id="{DAC4D686-68C8-4C8E-89D1-B940DC26115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92400" y="1283040"/>
            <a:ext cx="10229040" cy="5528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>
            <a:extLst>
              <a:ext uri="{FF2B5EF4-FFF2-40B4-BE49-F238E27FC236}">
                <a16:creationId xmlns:a16="http://schemas.microsoft.com/office/drawing/2014/main" id="{DB8A96BD-C431-4F96-B81A-B0B5A394463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20" y="-360"/>
            <a:ext cx="209556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767</Words>
  <Application>Microsoft Office PowerPoint</Application>
  <PresentationFormat>Widescreen</PresentationFormat>
  <Paragraphs>104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Arimo</vt:lpstr>
      <vt:lpstr>Calibri</vt:lpstr>
      <vt:lpstr>Calibri Light</vt:lpstr>
      <vt:lpstr>StarSymbol</vt:lpstr>
      <vt:lpstr>Tinos</vt:lpstr>
      <vt:lpstr>Default</vt:lpstr>
      <vt:lpstr>Default 1</vt:lpstr>
      <vt:lpstr>Default 2</vt:lpstr>
      <vt:lpstr>PowerPoint Presentation</vt:lpstr>
      <vt:lpstr>PowerPoint Presentation</vt:lpstr>
      <vt:lpstr>PowerPoint Presentation</vt:lpstr>
      <vt:lpstr>The economic problem: GDP growth requires more energy</vt:lpstr>
      <vt:lpstr>But energy is pollution? GDP growth means more CO2?</vt:lpstr>
      <vt:lpstr>CO2 and temperature anomalies</vt:lpstr>
      <vt:lpstr>Is this sustainable?</vt:lpstr>
      <vt:lpstr>Quite difficult, right?</vt:lpstr>
      <vt:lpstr>Overcrowded cities</vt:lpstr>
      <vt:lpstr>Sustainability? Coal consumption  </vt:lpstr>
      <vt:lpstr>Companies and global emissions</vt:lpstr>
      <vt:lpstr>PowerPoint Presentation</vt:lpstr>
      <vt:lpstr>PowerPoint Presentation</vt:lpstr>
      <vt:lpstr>Limits to growth 1  Society, environment and climate change</vt:lpstr>
      <vt:lpstr>Jared Diamond (1937-…) University of California</vt:lpstr>
      <vt:lpstr>Ecological catastrophe or human catastrophe?  The case of the Easter Island</vt:lpstr>
      <vt:lpstr>Easter Island statues: who did and why?</vt:lpstr>
      <vt:lpstr>Why did this society collapse?</vt:lpstr>
      <vt:lpstr>The case of the Anasazi</vt:lpstr>
      <vt:lpstr>The Anasazi were able to build large urban settlements and to develop industry and innovative agriculture</vt:lpstr>
      <vt:lpstr>They built houses using complex construction methods, developing pottery and writing elaborate pictographs</vt:lpstr>
      <vt:lpstr>But the Anasazi society failed</vt:lpstr>
      <vt:lpstr>Limits to growth 2  Social conditions (some examples, to be continued in the next lectures)</vt:lpstr>
      <vt:lpstr>Wealth and poverty (World)</vt:lpstr>
      <vt:lpstr>So, growth may be a problem</vt:lpstr>
      <vt:lpstr>Limits to growth 3  Technology</vt:lpstr>
      <vt:lpstr>Limits to growth debate</vt:lpstr>
      <vt:lpstr>More limits to growth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Carlos Castel-Branco</cp:lastModifiedBy>
  <cp:revision>22</cp:revision>
  <dcterms:modified xsi:type="dcterms:W3CDTF">2022-03-21T18:01:53Z</dcterms:modified>
</cp:coreProperties>
</file>